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y="6858000" cx="12192000"/>
  <p:notesSz cx="6742100" cy="9872650"/>
  <p:defaultTextStyle>
    <a:defPPr lvl="0">
      <a:defRPr lang="en-US"/>
    </a:defPPr>
    <a:lvl1pPr defTabSz="4572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4572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4572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4572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4572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4572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4572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4572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4572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7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21" Type="http://schemas.openxmlformats.org/officeDocument/2006/relationships/slide" Target="slides/slide18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6" Type="http://schemas.openxmlformats.org/officeDocument/2006/relationships/slide" Target="slides/slide3.xml"/><Relationship Id="rId18" Type="http://schemas.openxmlformats.org/officeDocument/2006/relationships/slide" Target="slides/slide15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7/19/2019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TÜRKMER 2018-2019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6923639" cy="914400"/>
          </a:xfrm>
        </p:spPr>
        <p:txBody>
          <a:bodyPr/>
          <a:lstStyle/>
          <a:p>
            <a:r>
              <a:rPr lang="tr-TR" dirty="0" smtClean="0"/>
              <a:t>Türk Dünyası Uygulama ve Araştırma Merkezi Faaliyetleri</a:t>
            </a:r>
            <a:endParaRPr lang="tr-TR" dirty="0"/>
          </a:p>
        </p:txBody>
      </p:sp>
      <p:pic>
        <p:nvPicPr>
          <p:cNvPr id="7" name="Picture 4" descr="https://www.haber.sakarya.edu.tr/kutuphane/download/logo/dikey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332" y="1855905"/>
            <a:ext cx="2306801" cy="312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04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TÜRKMER</a:t>
            </a:r>
            <a:br>
              <a:rPr lang="tr-TR" dirty="0"/>
            </a:br>
            <a:r>
              <a:rPr lang="tr-TR" dirty="0"/>
              <a:t>2018-2019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Mart 2019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lvl="0" algn="just"/>
            <a:r>
              <a:rPr lang="tr-TR" dirty="0"/>
              <a:t>TÜRKMER, 2018-2019 </a:t>
            </a:r>
            <a:r>
              <a:rPr lang="tr-TR" dirty="0" err="1"/>
              <a:t>Erasmus</a:t>
            </a:r>
            <a:r>
              <a:rPr lang="tr-TR" dirty="0"/>
              <a:t>+ KA203 Uluslararası Proje Başvurularına "</a:t>
            </a:r>
            <a:r>
              <a:rPr lang="tr-TR" b="1" i="1" dirty="0" smtClean="0"/>
              <a:t>Avrupa'daki </a:t>
            </a:r>
            <a:r>
              <a:rPr lang="tr-TR" b="1" i="1" dirty="0"/>
              <a:t>Türkiye Kökenli Gençlere Yönelik Uluslararası Politik Sosyalizasyon ve Toplumsal Dönüşüm Araştırması</a:t>
            </a:r>
            <a:r>
              <a:rPr lang="tr-TR" dirty="0"/>
              <a:t>" ana temalı bir proje ile başvuru </a:t>
            </a:r>
            <a:r>
              <a:rPr lang="tr-TR" dirty="0" smtClean="0"/>
              <a:t>yapmıştır.</a:t>
            </a:r>
          </a:p>
          <a:p>
            <a:pPr lvl="0" algn="just"/>
            <a:r>
              <a:rPr lang="tr-TR" dirty="0" smtClean="0"/>
              <a:t>Proje kapsamında;</a:t>
            </a:r>
          </a:p>
          <a:p>
            <a:pPr lvl="1" algn="just"/>
            <a:r>
              <a:rPr lang="tr-TR" dirty="0" smtClean="0"/>
              <a:t>Türkiye'den </a:t>
            </a:r>
            <a:r>
              <a:rPr lang="tr-TR" dirty="0"/>
              <a:t>Sakarya Üniversitesi </a:t>
            </a:r>
            <a:r>
              <a:rPr lang="tr-TR" dirty="0" smtClean="0"/>
              <a:t>TÜRKMER</a:t>
            </a:r>
          </a:p>
          <a:p>
            <a:pPr lvl="1" algn="just"/>
            <a:r>
              <a:rPr lang="tr-TR" dirty="0" smtClean="0"/>
              <a:t>Almanya </a:t>
            </a:r>
            <a:r>
              <a:rPr lang="tr-TR" dirty="0" err="1"/>
              <a:t>Duisburg</a:t>
            </a:r>
            <a:r>
              <a:rPr lang="tr-TR" dirty="0"/>
              <a:t> Essen </a:t>
            </a:r>
            <a:r>
              <a:rPr lang="tr-TR" dirty="0" smtClean="0"/>
              <a:t>Üniversitesi</a:t>
            </a:r>
          </a:p>
          <a:p>
            <a:pPr lvl="1" algn="just"/>
            <a:r>
              <a:rPr lang="tr-TR" dirty="0" smtClean="0"/>
              <a:t> </a:t>
            </a:r>
            <a:r>
              <a:rPr lang="tr-TR" dirty="0"/>
              <a:t>Avusturya'dan Viyana </a:t>
            </a:r>
            <a:r>
              <a:rPr lang="tr-TR" dirty="0" smtClean="0"/>
              <a:t>Üniversitesi</a:t>
            </a:r>
          </a:p>
          <a:p>
            <a:pPr lvl="1" algn="just"/>
            <a:r>
              <a:rPr lang="tr-TR" dirty="0" smtClean="0"/>
              <a:t>Azerbaycan </a:t>
            </a:r>
            <a:r>
              <a:rPr lang="tr-TR" dirty="0"/>
              <a:t>Devlet İktisat Üniversitesi </a:t>
            </a:r>
            <a:endParaRPr lang="tr-TR" dirty="0" smtClean="0"/>
          </a:p>
          <a:p>
            <a:pPr marL="502920" lvl="1" indent="0" algn="r">
              <a:buNone/>
            </a:pPr>
            <a:r>
              <a:rPr lang="tr-TR" dirty="0" smtClean="0"/>
              <a:t>paydaşlar </a:t>
            </a:r>
            <a:r>
              <a:rPr lang="tr-TR" dirty="0"/>
              <a:t>arasında yer almaktadır.</a:t>
            </a:r>
          </a:p>
          <a:p>
            <a:pPr algn="just"/>
            <a:r>
              <a:rPr lang="tr-TR" dirty="0"/>
              <a:t>Ağustos 2019'da değerlendirme sonuçlarının açıklanmasının ardından projeye ilişkin detaylar (kapsam, süreç ve planlama) açıklanacak, projeye ilişkin bilimsel çalışmaların tamamlanmasının ardından çıktılar merkezimiz tarafından kamuoyu ile paylaşılacaktır.</a:t>
            </a: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867912" y="774442"/>
            <a:ext cx="7315200" cy="35632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Faaliyetlerimiz / Uluslararası Projeler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http://www.easyerasmus.com/wp-content/uploads/2016/06/erasmus-plusKA2-220x1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62" y="2630226"/>
            <a:ext cx="3476015" cy="255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5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TÜRKMER</a:t>
            </a:r>
            <a:br>
              <a:rPr lang="tr-TR" dirty="0"/>
            </a:br>
            <a:r>
              <a:rPr lang="tr-TR" dirty="0"/>
              <a:t>2018-2019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Mart 2019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 algn="just"/>
            <a:r>
              <a:rPr lang="tr-TR" dirty="0"/>
              <a:t>Sakarya Üniversitesi’nin </a:t>
            </a:r>
            <a:r>
              <a:rPr lang="tr-TR" b="1" i="1" dirty="0"/>
              <a:t>Türk Üniversiteler Birliği</a:t>
            </a:r>
            <a:r>
              <a:rPr lang="tr-TR" b="1" dirty="0"/>
              <a:t> </a:t>
            </a:r>
            <a:r>
              <a:rPr lang="tr-TR" dirty="0"/>
              <a:t>ağına dahil edilmesi için Rektörlük düzeyinde gerekli temaslarda bulunulmuş ve merkezimizce hazırlanan başvuru evrakları rektörlüğümüz tarafından Dışişleri Bakanlığı’na teslim edilmiştir.</a:t>
            </a: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867912" y="774442"/>
            <a:ext cx="7315200" cy="35632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u="sng" dirty="0" smtClean="0"/>
              <a:t>Faaliyetlerimiz / Uluslararası İşbirliği</a:t>
            </a:r>
          </a:p>
        </p:txBody>
      </p:sp>
      <p:pic>
        <p:nvPicPr>
          <p:cNvPr id="2050" name="Picture 2" descr="http://turkunib.org/images/logo-Turk-Un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7499" y="14453710"/>
            <a:ext cx="198617" cy="19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336" y="3836145"/>
            <a:ext cx="2188247" cy="218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haber.sakarya.edu.tr/kutuphane/download/logo/dikey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806" y="1549206"/>
            <a:ext cx="1687530" cy="228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6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TÜRKMER</a:t>
            </a:r>
            <a:br>
              <a:rPr lang="tr-TR" dirty="0"/>
            </a:br>
            <a:r>
              <a:rPr lang="tr-TR" dirty="0"/>
              <a:t>2018-2019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Haziran 2019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tr-TR" dirty="0" smtClean="0"/>
              <a:t>Azerbaycan Devlet İktisat Üniversitesi  </a:t>
            </a:r>
            <a:r>
              <a:rPr lang="tr-TR" dirty="0"/>
              <a:t>Araştırma Merkezleri Koordinasyon ve Organizasyon Dairesi </a:t>
            </a:r>
            <a:r>
              <a:rPr lang="tr-TR" dirty="0" smtClean="0"/>
              <a:t>Başkanlığı ile temasa geçilmiş; «</a:t>
            </a:r>
            <a:r>
              <a:rPr lang="tr-TR" b="1" i="1" dirty="0" smtClean="0"/>
              <a:t>İki ülke Araştırma Merkezleri arasında bir işbirliği modeli geliştirilebilir mi</a:t>
            </a:r>
            <a:r>
              <a:rPr lang="tr-TR" b="1" dirty="0" smtClean="0"/>
              <a:t>?</a:t>
            </a:r>
            <a:r>
              <a:rPr lang="tr-TR" dirty="0" smtClean="0"/>
              <a:t>» sorusu çerçevesinde bir süreç başlatılmıştır.</a:t>
            </a:r>
          </a:p>
          <a:p>
            <a:pPr lvl="0" algn="just"/>
            <a:r>
              <a:rPr lang="tr-TR" dirty="0" smtClean="0"/>
              <a:t>Süreç kapsamında Azerbaycan yetkilileri ile ilgili rektör yardımcımız Prof. Dr. </a:t>
            </a:r>
            <a:r>
              <a:rPr lang="tr-TR" dirty="0" err="1" smtClean="0"/>
              <a:t>Hatem</a:t>
            </a:r>
            <a:r>
              <a:rPr lang="tr-TR" dirty="0" smtClean="0"/>
              <a:t> Akbulut arasında irtibat tesis edilmiştir.</a:t>
            </a:r>
            <a:endParaRPr lang="tr-TR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867912" y="774442"/>
            <a:ext cx="7315200" cy="35632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u="sng" dirty="0" smtClean="0"/>
              <a:t>Faaliyetlerimiz / Uluslararası İşbirlikleri</a:t>
            </a:r>
          </a:p>
        </p:txBody>
      </p:sp>
      <p:pic>
        <p:nvPicPr>
          <p:cNvPr id="2050" name="Picture 2" descr="http://turkunib.org/images/logo-Turk-Un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7499" y="14453710"/>
            <a:ext cx="198617" cy="19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TÃ¼rk DÃ¼nyasÄ± Ä°ktisat FakÃ¼ltes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959" y="3836145"/>
            <a:ext cx="2304459" cy="230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haber.sakarya.edu.tr/kutuphane/download/logo/dikey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806" y="1549206"/>
            <a:ext cx="1687530" cy="228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10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TÜRKMER</a:t>
            </a:r>
            <a:br>
              <a:rPr lang="tr-TR" dirty="0"/>
            </a:br>
            <a:r>
              <a:rPr lang="tr-TR" dirty="0"/>
              <a:t>2018-2019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Temmuz 2019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 algn="just"/>
            <a:r>
              <a:rPr lang="tr-TR" dirty="0" smtClean="0"/>
              <a:t>Makedonya Vizyon Üniversitesi’nde kurulan Araştırma Merkezi ve Enstitülerle ikili işbirliği ve  ortak bilimsel yayın üretiminin teşvik edilmesi noktasında temaslar kurulmuştur.</a:t>
            </a:r>
          </a:p>
          <a:p>
            <a:pPr lvl="0" algn="just"/>
            <a:r>
              <a:rPr lang="tr-TR" dirty="0" smtClean="0"/>
              <a:t>Bu temaslar kapsamında bir bilimsel panel düzenlenmesi kararlaştırılmıştır.</a:t>
            </a:r>
            <a:endParaRPr lang="tr-TR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867912" y="774442"/>
            <a:ext cx="7315200" cy="35632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u="sng" dirty="0" smtClean="0"/>
              <a:t>Faaliyetlerimiz / Uluslararası İşbirlikleri</a:t>
            </a:r>
          </a:p>
        </p:txBody>
      </p:sp>
      <p:pic>
        <p:nvPicPr>
          <p:cNvPr id="2050" name="Picture 2" descr="http://turkunib.org/images/logo-Turk-Un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7499" y="14453710"/>
            <a:ext cx="198617" cy="19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haber.sakarya.edu.tr/kutuphane/download/logo/dikey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806" y="1549206"/>
            <a:ext cx="1687530" cy="228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go_vizyon_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336" y="3836145"/>
            <a:ext cx="2139192" cy="21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12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TÜRKMER</a:t>
            </a:r>
            <a:br>
              <a:rPr lang="tr-TR" dirty="0"/>
            </a:br>
            <a:r>
              <a:rPr lang="tr-TR" dirty="0"/>
              <a:t>2018-2019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idx="1"/>
          </p:nvPr>
        </p:nvSpPr>
        <p:spPr>
          <a:xfrm>
            <a:off x="3867912" y="1435394"/>
            <a:ext cx="3474720" cy="395911"/>
          </a:xfrm>
        </p:spPr>
        <p:txBody>
          <a:bodyPr/>
          <a:lstStyle/>
          <a:p>
            <a:r>
              <a:rPr lang="tr-TR" dirty="0" smtClean="0"/>
              <a:t>Yıl Boyunca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3867911" y="1930936"/>
            <a:ext cx="4135287" cy="4023360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tr-TR" dirty="0" smtClean="0"/>
              <a:t>Merkezimiz tarafından periyodik olarak Türk Dünyası ile ilgili haberler, istatistikler toplanarak web sitemizde paylaşılmaktadır.</a:t>
            </a:r>
          </a:p>
          <a:p>
            <a:pPr lvl="0" algn="just"/>
            <a:r>
              <a:rPr lang="tr-TR" dirty="0" smtClean="0"/>
              <a:t>Periyodik olarak ERA ve EPALE gibi veri tabanlarından, Türk Dünyası alanına yönelik proje çağrıları kontrol edilmekte, nitelik bakımından merkezimizin çalışma alanlarına uyumlu proje çağrıları </a:t>
            </a:r>
            <a:r>
              <a:rPr lang="tr-TR" dirty="0" smtClean="0"/>
              <a:t>işbirliği yapılan </a:t>
            </a:r>
            <a:r>
              <a:rPr lang="tr-TR" dirty="0" smtClean="0"/>
              <a:t>kurumlarla paylaşılmaktadır</a:t>
            </a:r>
            <a:r>
              <a:rPr lang="tr-TR" dirty="0" smtClean="0"/>
              <a:t>.</a:t>
            </a:r>
            <a:endParaRPr lang="tr-TR" dirty="0" smtClean="0"/>
          </a:p>
          <a:p>
            <a:pPr lvl="0" algn="just"/>
            <a:r>
              <a:rPr lang="tr-TR" dirty="0" smtClean="0"/>
              <a:t>Merkezimizin tüm faaliyetleri sosyal medya hesaplarımızdan paylaşılmaktadır. Web sayfamız sürekli güncellenmektedir.</a:t>
            </a:r>
            <a:endParaRPr lang="tr-TR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867912" y="774442"/>
            <a:ext cx="7315200" cy="35632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u="sng" dirty="0" smtClean="0"/>
              <a:t>Faaliyetlerimiz / Yaygınlaştırma ve Geliştirme</a:t>
            </a:r>
          </a:p>
        </p:txBody>
      </p:sp>
      <p:pic>
        <p:nvPicPr>
          <p:cNvPr id="2050" name="Picture 2" descr="http://turkunib.org/images/logo-Turk-Un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7499" y="14453710"/>
            <a:ext cx="198617" cy="19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72" y="1476008"/>
            <a:ext cx="1739913" cy="173991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72" y="3458047"/>
            <a:ext cx="457975" cy="45797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646" y="3980475"/>
            <a:ext cx="457975" cy="45797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906" y="4544440"/>
            <a:ext cx="457975" cy="45797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617" y="5066868"/>
            <a:ext cx="458022" cy="317562"/>
          </a:xfrm>
          <a:prstGeom prst="rect">
            <a:avLst/>
          </a:prstGeom>
        </p:spPr>
      </p:pic>
      <p:sp>
        <p:nvSpPr>
          <p:cNvPr id="15" name="Metin Yer Tutucusu 3"/>
          <p:cNvSpPr>
            <a:spLocks noGrp="1"/>
          </p:cNvSpPr>
          <p:nvPr>
            <p:ph type="body" idx="1"/>
          </p:nvPr>
        </p:nvSpPr>
        <p:spPr>
          <a:xfrm>
            <a:off x="8522646" y="3517570"/>
            <a:ext cx="1548993" cy="342908"/>
          </a:xfrm>
        </p:spPr>
        <p:txBody>
          <a:bodyPr>
            <a:normAutofit lnSpcReduction="10000"/>
          </a:bodyPr>
          <a:lstStyle/>
          <a:p>
            <a:r>
              <a:rPr lang="tr-TR" dirty="0" smtClean="0">
                <a:solidFill>
                  <a:srgbClr val="0070C0"/>
                </a:solidFill>
              </a:rPr>
              <a:t>/</a:t>
            </a:r>
            <a:r>
              <a:rPr lang="tr-TR" dirty="0" err="1" smtClean="0">
                <a:solidFill>
                  <a:srgbClr val="0070C0"/>
                </a:solidFill>
              </a:rPr>
              <a:t>sauturkmer</a:t>
            </a:r>
            <a:endParaRPr lang="tr-TR" dirty="0" smtClean="0">
              <a:solidFill>
                <a:srgbClr val="0070C0"/>
              </a:solidFill>
            </a:endParaRPr>
          </a:p>
        </p:txBody>
      </p:sp>
      <p:sp>
        <p:nvSpPr>
          <p:cNvPr id="16" name="Metin Yer Tutucusu 3"/>
          <p:cNvSpPr>
            <a:spLocks noGrp="1"/>
          </p:cNvSpPr>
          <p:nvPr>
            <p:ph type="body" idx="1"/>
          </p:nvPr>
        </p:nvSpPr>
        <p:spPr>
          <a:xfrm>
            <a:off x="8980621" y="4040951"/>
            <a:ext cx="1548993" cy="342908"/>
          </a:xfrm>
        </p:spPr>
        <p:txBody>
          <a:bodyPr>
            <a:normAutofit lnSpcReduction="10000"/>
          </a:bodyPr>
          <a:lstStyle/>
          <a:p>
            <a:r>
              <a:rPr lang="tr-TR" dirty="0" smtClean="0">
                <a:solidFill>
                  <a:srgbClr val="00B0F0"/>
                </a:solidFill>
              </a:rPr>
              <a:t>/</a:t>
            </a:r>
            <a:r>
              <a:rPr lang="tr-TR" dirty="0" err="1" smtClean="0">
                <a:solidFill>
                  <a:srgbClr val="00B0F0"/>
                </a:solidFill>
              </a:rPr>
              <a:t>turkmersau</a:t>
            </a:r>
            <a:endParaRPr lang="tr-TR" dirty="0" smtClean="0">
              <a:solidFill>
                <a:srgbClr val="00B0F0"/>
              </a:solidFill>
            </a:endParaRPr>
          </a:p>
        </p:txBody>
      </p:sp>
      <p:sp>
        <p:nvSpPr>
          <p:cNvPr id="17" name="Metin Yer Tutucusu 3"/>
          <p:cNvSpPr>
            <a:spLocks noGrp="1"/>
          </p:cNvSpPr>
          <p:nvPr>
            <p:ph type="body" idx="1"/>
          </p:nvPr>
        </p:nvSpPr>
        <p:spPr>
          <a:xfrm>
            <a:off x="9522881" y="4595051"/>
            <a:ext cx="1548993" cy="356751"/>
          </a:xfrm>
        </p:spPr>
        <p:txBody>
          <a:bodyPr>
            <a:normAutofit lnSpcReduction="10000"/>
          </a:bodyPr>
          <a:lstStyle/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</a:rPr>
              <a:t>sauturkmer</a:t>
            </a:r>
            <a:endParaRPr lang="tr-TR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Metin Yer Tutucusu 3"/>
          <p:cNvSpPr>
            <a:spLocks noGrp="1"/>
          </p:cNvSpPr>
          <p:nvPr>
            <p:ph type="body" idx="1"/>
          </p:nvPr>
        </p:nvSpPr>
        <p:spPr>
          <a:xfrm>
            <a:off x="10071591" y="5066868"/>
            <a:ext cx="1644688" cy="353150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SAÜ TÜRKMER</a:t>
            </a: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143" y="1327515"/>
            <a:ext cx="1796903" cy="2036900"/>
          </a:xfrm>
          <a:prstGeom prst="rect">
            <a:avLst/>
          </a:prstGeom>
        </p:spPr>
      </p:pic>
      <p:pic>
        <p:nvPicPr>
          <p:cNvPr id="7" name="Picture 2" descr="click vector ile ilgili gÃ¶rsel sonuc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7097">
            <a:off x="11017950" y="5589052"/>
            <a:ext cx="588201" cy="58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Yer Tutucusu 3"/>
          <p:cNvSpPr>
            <a:spLocks noGrp="1"/>
          </p:cNvSpPr>
          <p:nvPr>
            <p:ph type="body" idx="1"/>
          </p:nvPr>
        </p:nvSpPr>
        <p:spPr>
          <a:xfrm>
            <a:off x="8843729" y="5537924"/>
            <a:ext cx="2416030" cy="287418"/>
          </a:xfrm>
        </p:spPr>
        <p:txBody>
          <a:bodyPr>
            <a:noAutofit/>
          </a:bodyPr>
          <a:lstStyle/>
          <a:p>
            <a:pPr algn="ctr"/>
            <a:r>
              <a:rPr lang="tr-TR" sz="1400" u="sng" dirty="0" smtClean="0">
                <a:solidFill>
                  <a:srgbClr val="000099"/>
                </a:solidFill>
              </a:rPr>
              <a:t>www.turkmer.sakarya.edu.tr</a:t>
            </a:r>
          </a:p>
        </p:txBody>
      </p:sp>
    </p:spTree>
    <p:extLst>
      <p:ext uri="{BB962C8B-B14F-4D97-AF65-F5344CB8AC3E}">
        <p14:creationId xmlns:p14="http://schemas.microsoft.com/office/powerpoint/2010/main" val="343004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TÜRKMER</a:t>
            </a:r>
            <a:br>
              <a:rPr lang="tr-TR" dirty="0"/>
            </a:br>
            <a:r>
              <a:rPr lang="tr-TR" dirty="0"/>
              <a:t>2018-2019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idx="1"/>
          </p:nvPr>
        </p:nvSpPr>
        <p:spPr>
          <a:xfrm>
            <a:off x="3867912" y="1376854"/>
            <a:ext cx="3474720" cy="454451"/>
          </a:xfrm>
        </p:spPr>
        <p:txBody>
          <a:bodyPr/>
          <a:lstStyle/>
          <a:p>
            <a:r>
              <a:rPr lang="tr-TR" dirty="0" smtClean="0"/>
              <a:t>Eylül 2019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5517826" cy="40233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dirty="0" smtClean="0"/>
              <a:t>Haziran 2019 içinde Azerbaycan ile </a:t>
            </a:r>
            <a:r>
              <a:rPr lang="tr-TR" dirty="0"/>
              <a:t>«</a:t>
            </a:r>
            <a:r>
              <a:rPr lang="tr-TR" i="1" dirty="0"/>
              <a:t>İki ülke Araştırma Merkezleri arasında bir işbirliği modeli geliştirilebilir mi</a:t>
            </a:r>
            <a:r>
              <a:rPr lang="tr-TR" dirty="0"/>
              <a:t>?» sorusu </a:t>
            </a:r>
            <a:r>
              <a:rPr lang="tr-TR" dirty="0" smtClean="0"/>
              <a:t>çerçevesinde başlatılan süreç kapsamında Azerbaycan’da </a:t>
            </a:r>
            <a:r>
              <a:rPr lang="tr-TR" i="1" dirty="0" smtClean="0"/>
              <a:t>«Araştırma Merkezleri ve Türkiye’deki  Deneyimin </a:t>
            </a:r>
            <a:r>
              <a:rPr lang="tr-TR" i="1" dirty="0" smtClean="0"/>
              <a:t>Paylaşımı» </a:t>
            </a:r>
            <a:r>
              <a:rPr lang="tr-TR" dirty="0" smtClean="0"/>
              <a:t>temalı bir panel gerçekleştirilmesi kararlaştırılmıştır.</a:t>
            </a:r>
          </a:p>
          <a:p>
            <a:pPr algn="just"/>
            <a:r>
              <a:rPr lang="tr-TR" dirty="0" smtClean="0"/>
              <a:t>İki gün olarak planlanan program kapsamında;</a:t>
            </a:r>
          </a:p>
          <a:p>
            <a:pPr lvl="1" algn="just"/>
            <a:r>
              <a:rPr lang="tr-TR" dirty="0" smtClean="0"/>
              <a:t>İlk gün Türkiye </a:t>
            </a:r>
            <a:r>
              <a:rPr lang="tr-TR" dirty="0"/>
              <a:t>üniversitelerinden </a:t>
            </a:r>
            <a:r>
              <a:rPr lang="tr-TR" dirty="0" smtClean="0"/>
              <a:t>heyetlerin:</a:t>
            </a:r>
          </a:p>
          <a:p>
            <a:pPr lvl="2" algn="just"/>
            <a:r>
              <a:rPr lang="tr-TR" dirty="0" smtClean="0"/>
              <a:t>Araştırma merkezlerinin kuruluşu, </a:t>
            </a:r>
          </a:p>
          <a:p>
            <a:pPr lvl="2" algn="just"/>
            <a:r>
              <a:rPr lang="tr-TR" dirty="0" smtClean="0"/>
              <a:t>Uluslararası projelere başvuru ve süreç yönetimi,</a:t>
            </a:r>
          </a:p>
          <a:p>
            <a:pPr lvl="2" algn="just"/>
            <a:r>
              <a:rPr lang="tr-TR" dirty="0" smtClean="0"/>
              <a:t>Araştırma merkezleri arasında uluslararası işbirliği tesisi gibi konularda Azerbaycanlı akademisyenlerle bilgi ve tecrübe paylaşımı;</a:t>
            </a:r>
          </a:p>
          <a:p>
            <a:pPr lvl="1" algn="just"/>
            <a:r>
              <a:rPr lang="tr-TR" dirty="0" smtClean="0"/>
              <a:t>İkinci gün</a:t>
            </a:r>
          </a:p>
          <a:p>
            <a:pPr lvl="2" algn="just"/>
            <a:r>
              <a:rPr lang="tr-TR" dirty="0" smtClean="0"/>
              <a:t>Bakü’de yapılacak saha </a:t>
            </a:r>
            <a:r>
              <a:rPr lang="tr-TR" dirty="0" smtClean="0"/>
              <a:t>ziyaretleri ve </a:t>
            </a:r>
            <a:r>
              <a:rPr lang="tr-TR" dirty="0" smtClean="0"/>
              <a:t>işbirliğine yönelik müzakereler gerçekleştirilecektir.</a:t>
            </a: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867912" y="774442"/>
            <a:ext cx="7315200" cy="35632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Gelecek Faaliyetler / Uluslararası İşbirliği</a:t>
            </a:r>
          </a:p>
        </p:txBody>
      </p:sp>
      <p:pic>
        <p:nvPicPr>
          <p:cNvPr id="8" name="Picture 4" descr="https://www.haber.sakarya.edu.tr/kutuphane/download/logo/dikey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844" y="1930936"/>
            <a:ext cx="1253816" cy="169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Ã¼rk DÃ¼nyasÄ± Ä°ktisat FakÃ¼ltes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901" y="3895487"/>
            <a:ext cx="1767701" cy="176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99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TÜRKMER</a:t>
            </a:r>
            <a:br>
              <a:rPr lang="tr-TR" dirty="0"/>
            </a:br>
            <a:r>
              <a:rPr lang="tr-TR" dirty="0"/>
              <a:t>2018-2019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idx="1"/>
          </p:nvPr>
        </p:nvSpPr>
        <p:spPr>
          <a:xfrm>
            <a:off x="3867912" y="1355834"/>
            <a:ext cx="3474720" cy="475472"/>
          </a:xfrm>
        </p:spPr>
        <p:txBody>
          <a:bodyPr/>
          <a:lstStyle/>
          <a:p>
            <a:r>
              <a:rPr lang="tr-TR" dirty="0" smtClean="0"/>
              <a:t>Ekim 2019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lvl="0" algn="just"/>
            <a:r>
              <a:rPr lang="tr-TR" dirty="0"/>
              <a:t>2003 yılından bu yana düzenli olarak </a:t>
            </a:r>
            <a:r>
              <a:rPr lang="tr-TR" dirty="0" smtClean="0"/>
              <a:t>gerçekleştirilen </a:t>
            </a:r>
            <a:r>
              <a:rPr lang="tr-TR" dirty="0"/>
              <a:t>Uluslararası Türk Dünyası Sosyal Bilimler Kongresi’nin 17.’si Milli Mücadele’nin yüzüncü yılının hatırası da gözetilerek bu yıl Türkiye İstanbul’da </a:t>
            </a:r>
            <a:r>
              <a:rPr lang="tr-TR" dirty="0" smtClean="0"/>
              <a:t>gerçekleştirilecektir.</a:t>
            </a:r>
          </a:p>
          <a:p>
            <a:pPr lvl="0" algn="just"/>
            <a:r>
              <a:rPr lang="tr-TR" dirty="0" smtClean="0"/>
              <a:t>Kongre </a:t>
            </a:r>
            <a:r>
              <a:rPr lang="tr-TR" dirty="0"/>
              <a:t>koordinatörlüğü ve sekretaryası merkezimiz personeli tarafından </a:t>
            </a:r>
            <a:r>
              <a:rPr lang="tr-TR" dirty="0" smtClean="0"/>
              <a:t>yürütülmektedir.</a:t>
            </a:r>
          </a:p>
          <a:p>
            <a:pPr lvl="0" algn="just"/>
            <a:r>
              <a:rPr lang="tr-TR" dirty="0" smtClean="0"/>
              <a:t>Bu </a:t>
            </a:r>
            <a:r>
              <a:rPr lang="tr-TR" dirty="0"/>
              <a:t>kongreye yurtdışından </a:t>
            </a:r>
            <a:r>
              <a:rPr lang="tr-TR" i="1" dirty="0"/>
              <a:t>8</a:t>
            </a:r>
            <a:r>
              <a:rPr lang="tr-TR" dirty="0" smtClean="0"/>
              <a:t>, </a:t>
            </a:r>
            <a:r>
              <a:rPr lang="tr-TR" dirty="0"/>
              <a:t>ülkemizden </a:t>
            </a:r>
            <a:r>
              <a:rPr lang="tr-TR" i="1" dirty="0" smtClean="0"/>
              <a:t>10</a:t>
            </a:r>
            <a:r>
              <a:rPr lang="tr-TR" dirty="0" smtClean="0"/>
              <a:t>; </a:t>
            </a:r>
            <a:r>
              <a:rPr lang="tr-TR" dirty="0"/>
              <a:t>toplam </a:t>
            </a:r>
            <a:r>
              <a:rPr lang="tr-TR" i="1" dirty="0" smtClean="0"/>
              <a:t>18</a:t>
            </a:r>
            <a:r>
              <a:rPr lang="tr-TR" dirty="0" smtClean="0"/>
              <a:t> </a:t>
            </a:r>
            <a:r>
              <a:rPr lang="tr-TR" dirty="0"/>
              <a:t>üniversite ve bilimsel kuruluş paydaş olarak katılmaktadır. </a:t>
            </a:r>
            <a:endParaRPr lang="tr-TR" dirty="0" smtClean="0"/>
          </a:p>
          <a:p>
            <a:pPr lvl="0" algn="just"/>
            <a:r>
              <a:rPr lang="tr-TR" dirty="0" smtClean="0"/>
              <a:t>Türk </a:t>
            </a:r>
            <a:r>
              <a:rPr lang="tr-TR" dirty="0"/>
              <a:t>Dünyası ülkeleri ile bilimsel işbirliği zemini haline gelen kongre, Türkiye’de sosyal bilimler alanındaki en uzun soluklu uluslararası bilimsel kongrelerden biridir.</a:t>
            </a: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867912" y="774442"/>
            <a:ext cx="7315200" cy="35632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Gelecek Faaliyetler / Uluslararası Kongre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093" y="1524000"/>
            <a:ext cx="3132089" cy="4430713"/>
          </a:xfrm>
        </p:spPr>
      </p:pic>
    </p:spTree>
    <p:extLst>
      <p:ext uri="{BB962C8B-B14F-4D97-AF65-F5344CB8AC3E}">
        <p14:creationId xmlns:p14="http://schemas.microsoft.com/office/powerpoint/2010/main" val="394983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TÜRKMER</a:t>
            </a:r>
            <a:br>
              <a:rPr lang="tr-TR" dirty="0"/>
            </a:br>
            <a:r>
              <a:rPr lang="tr-TR" dirty="0"/>
              <a:t>2018-2019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idx="1"/>
          </p:nvPr>
        </p:nvSpPr>
        <p:spPr>
          <a:xfrm>
            <a:off x="3867912" y="1376854"/>
            <a:ext cx="3474720" cy="454451"/>
          </a:xfrm>
        </p:spPr>
        <p:txBody>
          <a:bodyPr/>
          <a:lstStyle/>
          <a:p>
            <a:r>
              <a:rPr lang="tr-TR" dirty="0" smtClean="0"/>
              <a:t>Nisan 2020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5517826" cy="4023360"/>
          </a:xfrm>
        </p:spPr>
        <p:txBody>
          <a:bodyPr>
            <a:normAutofit/>
          </a:bodyPr>
          <a:lstStyle/>
          <a:p>
            <a:pPr lvl="0" algn="just"/>
            <a:r>
              <a:rPr lang="tr-TR" dirty="0" smtClean="0"/>
              <a:t>Temmuz ayı içinde başlatılan temaslar çerçevesinde Makedonya </a:t>
            </a:r>
            <a:r>
              <a:rPr lang="tr-TR" dirty="0"/>
              <a:t>Vizyon Üniversitesi’nde </a:t>
            </a:r>
            <a:r>
              <a:rPr lang="tr-TR" dirty="0" smtClean="0"/>
              <a:t>Makedonya-Türkiye arasında  «Yükseköğretimde Ortak Bilimsel Yayın Üretimi» temalı bir panel gerçekleştirilmesi planlanmıştır.</a:t>
            </a: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867912" y="774442"/>
            <a:ext cx="7315200" cy="35632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Gelecek Faaliyetler / Uluslararası İşbirliği</a:t>
            </a:r>
          </a:p>
        </p:txBody>
      </p:sp>
      <p:pic>
        <p:nvPicPr>
          <p:cNvPr id="8" name="Picture 4" descr="https://www.haber.sakarya.edu.tr/kutuphane/download/logo/dikey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844" y="1930936"/>
            <a:ext cx="1253816" cy="169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ogo_vizyon_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192" y="4033855"/>
            <a:ext cx="1403120" cy="14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26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TÜRKMER</a:t>
            </a:r>
            <a:br>
              <a:rPr lang="tr-TR" dirty="0" smtClean="0"/>
            </a:br>
            <a:r>
              <a:rPr lang="tr-TR" dirty="0" smtClean="0"/>
              <a:t>2018-2019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69268" y="1123836"/>
            <a:ext cx="7315200" cy="4860911"/>
          </a:xfrm>
        </p:spPr>
        <p:txBody>
          <a:bodyPr/>
          <a:lstStyle/>
          <a:p>
            <a:pPr algn="just"/>
            <a:r>
              <a:rPr lang="tr-TR" dirty="0" smtClean="0"/>
              <a:t>SAKARYA BÜYÜKŞEHİR BELEDİYESİ’NİN ortaya </a:t>
            </a:r>
            <a:r>
              <a:rPr lang="tr-TR" dirty="0"/>
              <a:t>koyduğu Sakarya’nın Türk Dünyası Kültür Başkenti ve Türk Dünyası çalışmalarında merkezi bir kent olarak </a:t>
            </a:r>
            <a:r>
              <a:rPr lang="tr-TR" dirty="0" err="1"/>
              <a:t>uluslararasılaşması</a:t>
            </a:r>
            <a:r>
              <a:rPr lang="tr-TR" dirty="0"/>
              <a:t> hedefi </a:t>
            </a:r>
            <a:r>
              <a:rPr lang="tr-TR" dirty="0" smtClean="0"/>
              <a:t>doğrultusundaki </a:t>
            </a:r>
            <a:r>
              <a:rPr lang="tr-TR" dirty="0"/>
              <a:t>çalışmalar açısından </a:t>
            </a:r>
            <a:r>
              <a:rPr lang="tr-TR" dirty="0" err="1" smtClean="0"/>
              <a:t>TÜRKMER’in</a:t>
            </a:r>
            <a:r>
              <a:rPr lang="tr-TR" dirty="0" smtClean="0"/>
              <a:t> </a:t>
            </a:r>
            <a:r>
              <a:rPr lang="tr-TR" dirty="0"/>
              <a:t>önemli bir rol üstlenebileceği belirtilmelidir. 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3867912" y="774442"/>
            <a:ext cx="7315200" cy="35632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Gelecek Projeksiyonu ve Öneriler</a:t>
            </a:r>
          </a:p>
        </p:txBody>
      </p:sp>
    </p:spTree>
    <p:extLst>
      <p:ext uri="{BB962C8B-B14F-4D97-AF65-F5344CB8AC3E}">
        <p14:creationId xmlns:p14="http://schemas.microsoft.com/office/powerpoint/2010/main" val="24251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TÜRKMER</a:t>
            </a:r>
            <a:br>
              <a:rPr lang="tr-TR" dirty="0" smtClean="0"/>
            </a:br>
            <a:r>
              <a:rPr lang="tr-TR" dirty="0" smtClean="0"/>
              <a:t>Hakkında</a:t>
            </a:r>
            <a:endParaRPr lang="tr-TR" dirty="0"/>
          </a:p>
        </p:txBody>
      </p:sp>
      <p:sp>
        <p:nvSpPr>
          <p:cNvPr id="6" name="İçerik Yer Tutucusu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/>
              <a:t>Türk Dünyası Uygulama ve Araştırma </a:t>
            </a:r>
            <a:r>
              <a:rPr lang="tr-TR" dirty="0" smtClean="0"/>
              <a:t>Merkezi (TÜRKMER) </a:t>
            </a:r>
            <a:r>
              <a:rPr lang="tr-TR" dirty="0"/>
              <a:t>Aralık 2017 tarihinde kurulmuştur. Merkezimizin temel amacı; bilimsel bilgi paylaşımı ve üretimi noktasında Türk Dünyası üniversiteleri arasında işbirliğini artırıcı projeler geliştirmek ve Sakarya Üniversitesi’ni </a:t>
            </a:r>
            <a:r>
              <a:rPr lang="tr-TR" dirty="0" smtClean="0"/>
              <a:t>Kazakistan’da Türk Üniversiteler Birliği’ne bağlı çalışan </a:t>
            </a:r>
            <a:r>
              <a:rPr lang="tr-TR" dirty="0" smtClean="0"/>
              <a:t>TWESCO örneği gibi </a:t>
            </a:r>
            <a:r>
              <a:rPr lang="tr-TR" dirty="0"/>
              <a:t>Avrasya coğrafyasına yönelik </a:t>
            </a:r>
            <a:r>
              <a:rPr lang="tr-TR" dirty="0" smtClean="0"/>
              <a:t>bilimsel </a:t>
            </a:r>
            <a:r>
              <a:rPr lang="tr-TR" dirty="0"/>
              <a:t>bilgi üretim merkezi haline getirmektir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207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TÜRKMER</a:t>
            </a:r>
            <a:br>
              <a:rPr lang="tr-TR" dirty="0" smtClean="0"/>
            </a:br>
            <a:r>
              <a:rPr lang="tr-TR" dirty="0" smtClean="0"/>
              <a:t>Amaçlarımız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tr-TR" dirty="0"/>
              <a:t>Bu doğrultuda; </a:t>
            </a:r>
            <a:endParaRPr lang="tr-TR" dirty="0" smtClean="0"/>
          </a:p>
          <a:p>
            <a:pPr algn="just"/>
            <a:r>
              <a:rPr lang="tr-TR" dirty="0" smtClean="0"/>
              <a:t>Yenilikçi </a:t>
            </a:r>
            <a:r>
              <a:rPr lang="tr-TR" dirty="0"/>
              <a:t>bilimsel işbirliği projeleri </a:t>
            </a:r>
            <a:r>
              <a:rPr lang="tr-TR" dirty="0" smtClean="0"/>
              <a:t>geliştirme</a:t>
            </a:r>
            <a:endParaRPr lang="tr-TR" dirty="0" smtClean="0"/>
          </a:p>
          <a:p>
            <a:pPr algn="just"/>
            <a:r>
              <a:rPr lang="tr-TR" dirty="0" smtClean="0"/>
              <a:t>Türk </a:t>
            </a:r>
            <a:r>
              <a:rPr lang="tr-TR" dirty="0"/>
              <a:t>dünyasındaki akademik kuruluşlara yönelik işbirliği ağı </a:t>
            </a:r>
            <a:r>
              <a:rPr lang="tr-TR" dirty="0" smtClean="0"/>
              <a:t>oluşturma</a:t>
            </a:r>
            <a:endParaRPr lang="tr-TR" dirty="0" smtClean="0"/>
          </a:p>
          <a:p>
            <a:pPr algn="just"/>
            <a:r>
              <a:rPr lang="tr-TR" dirty="0" smtClean="0"/>
              <a:t>Bilginin serbest </a:t>
            </a:r>
            <a:r>
              <a:rPr lang="tr-TR" dirty="0"/>
              <a:t>dolaşımına ve bilimsel verilere kolaylıkla erişmeye yönelik </a:t>
            </a:r>
            <a:r>
              <a:rPr lang="tr-TR" dirty="0" smtClean="0"/>
              <a:t>öneriler getirme</a:t>
            </a:r>
            <a:endParaRPr lang="tr-TR" dirty="0" smtClean="0"/>
          </a:p>
          <a:p>
            <a:pPr algn="just"/>
            <a:r>
              <a:rPr lang="tr-TR" dirty="0"/>
              <a:t>O</a:t>
            </a:r>
            <a:r>
              <a:rPr lang="tr-TR" dirty="0" smtClean="0"/>
              <a:t>rtak </a:t>
            </a:r>
            <a:r>
              <a:rPr lang="tr-TR" dirty="0"/>
              <a:t>veri tabanlarının </a:t>
            </a:r>
            <a:r>
              <a:rPr lang="tr-TR" dirty="0" smtClean="0"/>
              <a:t>tesisi </a:t>
            </a:r>
            <a:r>
              <a:rPr lang="tr-TR" dirty="0"/>
              <a:t>ve Türk dünyasına hitap eden </a:t>
            </a:r>
            <a:r>
              <a:rPr lang="tr-TR" dirty="0" smtClean="0"/>
              <a:t>ulusal ve uluslararası </a:t>
            </a:r>
            <a:r>
              <a:rPr lang="tr-TR" dirty="0"/>
              <a:t>kurumlarla </a:t>
            </a:r>
            <a:r>
              <a:rPr lang="tr-TR" dirty="0" smtClean="0"/>
              <a:t>yakın bilimsel işbirliği </a:t>
            </a:r>
            <a:r>
              <a:rPr lang="tr-TR" dirty="0"/>
              <a:t>içinde </a:t>
            </a:r>
            <a:r>
              <a:rPr lang="tr-TR" dirty="0" smtClean="0"/>
              <a:t>olma</a:t>
            </a:r>
          </a:p>
          <a:p>
            <a:pPr algn="just"/>
            <a:r>
              <a:rPr lang="tr-TR" dirty="0" smtClean="0"/>
              <a:t>Türk dünyası çalışmaları açısından ortak bilgi üretimi ve koordinasyon eksikliğine yönelik bölgesel çalışmalarla tanınan bir merkez haline gelme</a:t>
            </a:r>
            <a:endParaRPr lang="tr-TR" dirty="0" smtClean="0"/>
          </a:p>
          <a:p>
            <a:pPr marL="502920" lvl="1" indent="0" algn="just">
              <a:buNone/>
            </a:pPr>
            <a:endParaRPr lang="tr-TR" dirty="0" smtClean="0"/>
          </a:p>
          <a:p>
            <a:pPr marL="502920" lvl="1" indent="0" algn="r">
              <a:buNone/>
            </a:pPr>
            <a:r>
              <a:rPr lang="tr-TR" u="sng" dirty="0" smtClean="0"/>
              <a:t>TÜRKMER </a:t>
            </a:r>
            <a:r>
              <a:rPr lang="tr-TR" u="sng" dirty="0"/>
              <a:t>için öncelik taşıyan </a:t>
            </a:r>
            <a:r>
              <a:rPr lang="tr-TR" sz="2200" b="1" u="sng" dirty="0" smtClean="0"/>
              <a:t>AMAÇLARDIR</a:t>
            </a:r>
            <a:r>
              <a:rPr lang="tr-TR" sz="2200" u="sng" dirty="0" smtClean="0"/>
              <a:t>.</a:t>
            </a:r>
            <a:r>
              <a:rPr lang="tr-TR" u="sng" dirty="0" smtClean="0"/>
              <a:t> </a:t>
            </a:r>
            <a:endParaRPr lang="tr-TR" u="sng" dirty="0" smtClean="0"/>
          </a:p>
          <a:p>
            <a:pPr marL="502920" lvl="1" indent="0" algn="just">
              <a:buNone/>
            </a:pPr>
            <a:endParaRPr lang="tr-TR" dirty="0"/>
          </a:p>
          <a:p>
            <a:pPr algn="just"/>
            <a:r>
              <a:rPr lang="tr-TR" dirty="0" smtClean="0"/>
              <a:t>Türk </a:t>
            </a:r>
            <a:r>
              <a:rPr lang="tr-TR" dirty="0"/>
              <a:t>dünyası ölçeğinde bilimsel üretim ve paylaşıma yönelik adımlar atmanın herkesten önce Türkiye'ye düşen bir görev olduğu merkezimizce düşünülmektedir.</a:t>
            </a:r>
          </a:p>
        </p:txBody>
      </p:sp>
    </p:spTree>
    <p:extLst>
      <p:ext uri="{BB962C8B-B14F-4D97-AF65-F5344CB8AC3E}">
        <p14:creationId xmlns:p14="http://schemas.microsoft.com/office/powerpoint/2010/main" val="14097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TÜRKMER</a:t>
            </a:r>
            <a:br>
              <a:rPr lang="tr-TR" dirty="0" smtClean="0"/>
            </a:br>
            <a:r>
              <a:rPr lang="tr-TR" dirty="0" smtClean="0"/>
              <a:t>Hedeflerimiz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69268" y="1130764"/>
            <a:ext cx="7315200" cy="971305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 err="1" smtClean="0"/>
              <a:t>TÜRKMER’in</a:t>
            </a:r>
            <a:r>
              <a:rPr lang="tr-TR" dirty="0" smtClean="0"/>
              <a:t> amaçları kapsamında başlıca somut hedefleri öncelikli, orta ve uzun vadeli </a:t>
            </a:r>
            <a:r>
              <a:rPr lang="tr-TR" dirty="0" smtClean="0"/>
              <a:t>hedefler olarak </a:t>
            </a:r>
            <a:r>
              <a:rPr lang="tr-TR" dirty="0" smtClean="0"/>
              <a:t>ifade </a:t>
            </a:r>
            <a:r>
              <a:rPr lang="tr-TR" dirty="0" smtClean="0"/>
              <a:t>edilebilir:</a:t>
            </a:r>
            <a:endParaRPr lang="tr-TR" dirty="0" smtClean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3867912" y="774442"/>
            <a:ext cx="7315200" cy="35632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u="sng" dirty="0" smtClean="0"/>
              <a:t>Hedefler</a:t>
            </a:r>
          </a:p>
        </p:txBody>
      </p:sp>
      <p:sp>
        <p:nvSpPr>
          <p:cNvPr id="6" name="İçerik Yer Tutucusu 4"/>
          <p:cNvSpPr txBox="1">
            <a:spLocks/>
          </p:cNvSpPr>
          <p:nvPr/>
        </p:nvSpPr>
        <p:spPr>
          <a:xfrm>
            <a:off x="3867912" y="2102070"/>
            <a:ext cx="7714488" cy="39624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1800" b="1" dirty="0" smtClean="0"/>
              <a:t>Öncelikli </a:t>
            </a:r>
            <a:r>
              <a:rPr lang="tr-TR" sz="1800" b="1" dirty="0" smtClean="0"/>
              <a:t>Hedeflerimiz</a:t>
            </a:r>
            <a:r>
              <a:rPr lang="tr-TR" sz="1800" dirty="0" smtClean="0"/>
              <a:t>;</a:t>
            </a:r>
          </a:p>
          <a:p>
            <a:pPr lvl="1" algn="just"/>
            <a:r>
              <a:rPr lang="tr-TR" sz="1600" dirty="0" smtClean="0"/>
              <a:t>Türk Dünyası’na yönelik farklı alanlarda bilimsel projeler geliştirmek,</a:t>
            </a:r>
          </a:p>
          <a:p>
            <a:pPr lvl="1" algn="just"/>
            <a:r>
              <a:rPr lang="tr-TR" sz="1600" dirty="0" smtClean="0"/>
              <a:t>Araştırma ve geliştirme faaliyetlerine yönelik uluslararası işbirliği platformları oluşturmak,</a:t>
            </a:r>
          </a:p>
          <a:p>
            <a:pPr lvl="1" algn="just"/>
            <a:r>
              <a:rPr lang="tr-TR" sz="1600" dirty="0" smtClean="0"/>
              <a:t>Amaçlar </a:t>
            </a:r>
            <a:r>
              <a:rPr lang="tr-TR" sz="1600" dirty="0" smtClean="0"/>
              <a:t>doğrultusunda panel, konferans ve </a:t>
            </a:r>
            <a:r>
              <a:rPr lang="tr-TR" sz="1600" dirty="0" err="1" smtClean="0"/>
              <a:t>çalıştaylar</a:t>
            </a:r>
            <a:r>
              <a:rPr lang="tr-TR" sz="1600" dirty="0" smtClean="0"/>
              <a:t> düzenlemek,</a:t>
            </a:r>
          </a:p>
          <a:p>
            <a:pPr lvl="1" algn="just"/>
            <a:r>
              <a:rPr lang="tr-TR" sz="1600" dirty="0" smtClean="0"/>
              <a:t>Türkiye’deki çoğu atıl durumda olan Türk Dünyası Uygulama ve Araştırma </a:t>
            </a:r>
            <a:r>
              <a:rPr lang="tr-TR" sz="1600" dirty="0" smtClean="0"/>
              <a:t>Merkezleri’ni Türk Üniversiteler Birliği ile işbirliği yaparak harekete geçirmek,</a:t>
            </a:r>
            <a:endParaRPr lang="tr-TR" sz="1600" dirty="0" smtClean="0"/>
          </a:p>
          <a:p>
            <a:pPr algn="just"/>
            <a:r>
              <a:rPr lang="tr-TR" sz="1800" b="1" dirty="0" smtClean="0"/>
              <a:t>Orta </a:t>
            </a:r>
            <a:r>
              <a:rPr lang="tr-TR" sz="1800" b="1" dirty="0" smtClean="0"/>
              <a:t>Vadeli </a:t>
            </a:r>
            <a:r>
              <a:rPr lang="tr-TR" sz="1800" b="1" dirty="0"/>
              <a:t>H</a:t>
            </a:r>
            <a:r>
              <a:rPr lang="tr-TR" sz="1800" b="1" dirty="0" smtClean="0"/>
              <a:t>edeflerimiz</a:t>
            </a:r>
            <a:r>
              <a:rPr lang="tr-TR" sz="1800" dirty="0" smtClean="0"/>
              <a:t>;</a:t>
            </a:r>
            <a:endParaRPr lang="tr-TR" sz="1800" dirty="0"/>
          </a:p>
          <a:p>
            <a:pPr lvl="1" algn="just"/>
            <a:r>
              <a:rPr lang="tr-TR" sz="1600" dirty="0" smtClean="0"/>
              <a:t>Avrupa’da ve Türkiye’de </a:t>
            </a:r>
            <a:r>
              <a:rPr lang="tr-TR" sz="1600" dirty="0" smtClean="0"/>
              <a:t>gerçekleştirilecek </a:t>
            </a:r>
            <a:r>
              <a:rPr lang="tr-TR" sz="1600" dirty="0" smtClean="0"/>
              <a:t>projelere Türk Dünyası’ndan bilim insanlarının ve kurumların entegrasyonunda Türkiye’yi ve Sakarya Üniversitesi’ni bir köprü haline getirmek,</a:t>
            </a:r>
          </a:p>
          <a:p>
            <a:pPr lvl="1" algn="just"/>
            <a:r>
              <a:rPr lang="tr-TR" sz="1600" dirty="0" smtClean="0"/>
              <a:t>Türk Dünyası’nda yayın yapan bilimsel dergilerin toplandığı ortak bir </a:t>
            </a:r>
            <a:r>
              <a:rPr lang="tr-TR" sz="1600" dirty="0"/>
              <a:t>i</a:t>
            </a:r>
            <a:r>
              <a:rPr lang="tr-TR" sz="1600" dirty="0" smtClean="0"/>
              <a:t>ndeks meydana </a:t>
            </a:r>
            <a:r>
              <a:rPr lang="tr-TR" sz="1600" dirty="0" smtClean="0"/>
              <a:t>getirmek</a:t>
            </a:r>
          </a:p>
          <a:p>
            <a:pPr algn="just"/>
            <a:r>
              <a:rPr lang="tr-TR" sz="1800" b="1" dirty="0" smtClean="0"/>
              <a:t>Uzun Vadeli </a:t>
            </a:r>
            <a:r>
              <a:rPr lang="tr-TR" sz="1800" b="1" dirty="0"/>
              <a:t>H</a:t>
            </a:r>
            <a:r>
              <a:rPr lang="tr-TR" sz="1800" b="1" dirty="0" smtClean="0"/>
              <a:t>edeflerimiz</a:t>
            </a:r>
            <a:r>
              <a:rPr lang="tr-TR" sz="1800" dirty="0" smtClean="0"/>
              <a:t>;</a:t>
            </a:r>
          </a:p>
          <a:p>
            <a:pPr lvl="1" algn="just"/>
            <a:r>
              <a:rPr lang="tr-TR" sz="1600" dirty="0" smtClean="0"/>
              <a:t>Avrupa </a:t>
            </a:r>
            <a:r>
              <a:rPr lang="tr-TR" sz="1600" dirty="0" smtClean="0"/>
              <a:t>Araştırma </a:t>
            </a:r>
            <a:r>
              <a:rPr lang="tr-TR" sz="1600" dirty="0"/>
              <a:t>Alanı (ERA) benzeri bir </a:t>
            </a:r>
            <a:r>
              <a:rPr lang="tr-TR" sz="1600" dirty="0" smtClean="0"/>
              <a:t>«Türk </a:t>
            </a:r>
            <a:r>
              <a:rPr lang="tr-TR" sz="1600" dirty="0"/>
              <a:t>Dünyası Araştırma </a:t>
            </a:r>
            <a:r>
              <a:rPr lang="tr-TR" sz="1600" dirty="0" smtClean="0"/>
              <a:t>Alanı» </a:t>
            </a:r>
            <a:r>
              <a:rPr lang="tr-TR" sz="1600" dirty="0" err="1" smtClean="0"/>
              <a:t>nın</a:t>
            </a:r>
            <a:r>
              <a:rPr lang="tr-TR" sz="1600" dirty="0" smtClean="0"/>
              <a:t> </a:t>
            </a:r>
            <a:r>
              <a:rPr lang="tr-TR" sz="1600" dirty="0"/>
              <a:t>kurulmasına öncülük </a:t>
            </a:r>
            <a:r>
              <a:rPr lang="tr-TR" sz="1600" dirty="0" smtClean="0"/>
              <a:t>etmek</a:t>
            </a:r>
            <a:r>
              <a:rPr lang="tr-TR" sz="1600" dirty="0"/>
              <a:t>,</a:t>
            </a:r>
            <a:endParaRPr lang="tr-TR" sz="1600" dirty="0" smtClean="0"/>
          </a:p>
          <a:p>
            <a:pPr lvl="1" algn="just"/>
            <a:r>
              <a:rPr lang="tr-TR" sz="1600" dirty="0"/>
              <a:t>Sakarya Üniversitesi’ni Kazakistan’daki TWESCO </a:t>
            </a:r>
            <a:r>
              <a:rPr lang="tr-TR" sz="1600" dirty="0" smtClean="0"/>
              <a:t>modelinden </a:t>
            </a:r>
            <a:r>
              <a:rPr lang="tr-TR" sz="1600" dirty="0" smtClean="0"/>
              <a:t>hareketle Avrasya </a:t>
            </a:r>
            <a:r>
              <a:rPr lang="tr-TR" sz="1600" dirty="0"/>
              <a:t>coğrafyasına yönelik bilimsel bilgi üretim merkezi haline </a:t>
            </a:r>
            <a:r>
              <a:rPr lang="tr-TR" sz="1600" dirty="0" smtClean="0"/>
              <a:t>getirmek,</a:t>
            </a:r>
          </a:p>
          <a:p>
            <a:pPr lvl="1" algn="just"/>
            <a:r>
              <a:rPr lang="tr-TR" sz="1600" dirty="0" err="1" smtClean="0"/>
              <a:t>TÜRKMER’i</a:t>
            </a:r>
            <a:r>
              <a:rPr lang="tr-TR" sz="1600" dirty="0" smtClean="0"/>
              <a:t> lisansüstü düzeyde akademik üretim yapacak bir enstitü şeklinde kurumsallaştırarak Türk Dünyası’nda başlıca bilimsel başvuru merkezlerinden biri haline getirmektir.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49272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TÜRKMER</a:t>
            </a:r>
            <a:br>
              <a:rPr lang="tr-TR" dirty="0" smtClean="0"/>
            </a:br>
            <a:r>
              <a:rPr lang="tr-TR" dirty="0" smtClean="0"/>
              <a:t>Yönetim Yapısı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69268" y="1130764"/>
            <a:ext cx="7315200" cy="97130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tr-TR" dirty="0" smtClean="0"/>
              <a:t>Önceliklerimiz doğrultusunda amaç ve hedeflerimizin tüm bilim dallarında gerçekleştirilebilmesi adına TÜRKMER yönetim kurulu Sosyal </a:t>
            </a:r>
            <a:r>
              <a:rPr lang="tr-TR" dirty="0"/>
              <a:t>Bilimler  </a:t>
            </a:r>
            <a:r>
              <a:rPr lang="tr-TR" dirty="0" smtClean="0"/>
              <a:t>ve Fen Bilimleri alanlarını kapsayacak şekilde oluşturulmuştur.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3867912" y="774442"/>
            <a:ext cx="7315200" cy="35632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u="sng" dirty="0" smtClean="0"/>
              <a:t>Yönetim Kurulu</a:t>
            </a:r>
          </a:p>
        </p:txBody>
      </p:sp>
      <p:sp>
        <p:nvSpPr>
          <p:cNvPr id="6" name="İçerik Yer Tutucusu 4"/>
          <p:cNvSpPr txBox="1">
            <a:spLocks/>
          </p:cNvSpPr>
          <p:nvPr/>
        </p:nvSpPr>
        <p:spPr>
          <a:xfrm>
            <a:off x="3867912" y="2458388"/>
            <a:ext cx="3562902" cy="3574547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1800" dirty="0" smtClean="0"/>
              <a:t>Prof. Dr. Ahmet Vecdi CAN</a:t>
            </a:r>
          </a:p>
          <a:p>
            <a:pPr lvl="1" algn="just"/>
            <a:r>
              <a:rPr lang="tr-TR" sz="1400" dirty="0" smtClean="0"/>
              <a:t>İşletme</a:t>
            </a:r>
          </a:p>
          <a:p>
            <a:pPr algn="just"/>
            <a:r>
              <a:rPr lang="tr-TR" sz="1800" dirty="0" smtClean="0"/>
              <a:t>Doç. Dr. Köksal ŞAHİN (Müdür)</a:t>
            </a:r>
          </a:p>
          <a:p>
            <a:pPr lvl="1" algn="just"/>
            <a:r>
              <a:rPr lang="tr-TR" sz="1400" dirty="0" smtClean="0"/>
              <a:t>Siyaset Bilimi ve Kamu Yönetimi</a:t>
            </a:r>
          </a:p>
          <a:p>
            <a:pPr algn="just"/>
            <a:r>
              <a:rPr lang="tr-TR" sz="1800" dirty="0" smtClean="0"/>
              <a:t>Doç. Dr. Suat KOL (Müdür Yrd.)</a:t>
            </a:r>
          </a:p>
          <a:p>
            <a:pPr lvl="1" algn="just"/>
            <a:r>
              <a:rPr lang="tr-TR" sz="1400" dirty="0" smtClean="0"/>
              <a:t>Temel Eğitim</a:t>
            </a:r>
          </a:p>
          <a:p>
            <a:pPr algn="just"/>
            <a:r>
              <a:rPr lang="tr-TR" sz="1800" dirty="0" smtClean="0"/>
              <a:t>Doç. Dr. </a:t>
            </a:r>
            <a:r>
              <a:rPr lang="tr-TR" sz="1800" dirty="0" err="1" smtClean="0"/>
              <a:t>Paki</a:t>
            </a:r>
            <a:r>
              <a:rPr lang="tr-TR" sz="1800" dirty="0" smtClean="0"/>
              <a:t> KÜÇÜKER</a:t>
            </a:r>
          </a:p>
          <a:p>
            <a:pPr lvl="1" algn="just"/>
            <a:r>
              <a:rPr lang="tr-TR" sz="1400" dirty="0" smtClean="0"/>
              <a:t>Türk Dili ve Edebiyatı</a:t>
            </a:r>
            <a:endParaRPr lang="tr-TR" sz="1400" dirty="0"/>
          </a:p>
          <a:p>
            <a:pPr algn="just"/>
            <a:r>
              <a:rPr lang="tr-TR" sz="1800" dirty="0" err="1" smtClean="0"/>
              <a:t>Öğr</a:t>
            </a:r>
            <a:r>
              <a:rPr lang="tr-TR" sz="1800" dirty="0" smtClean="0"/>
              <a:t>. Gör. Erdal HOŞ</a:t>
            </a:r>
            <a:endParaRPr lang="tr-TR" sz="1800" dirty="0"/>
          </a:p>
          <a:p>
            <a:pPr lvl="1" algn="just"/>
            <a:r>
              <a:rPr lang="tr-TR" sz="1400" dirty="0" smtClean="0"/>
              <a:t>Gazetecilik</a:t>
            </a:r>
            <a:endParaRPr lang="tr-TR" sz="1400" dirty="0"/>
          </a:p>
          <a:p>
            <a:pPr lvl="1" algn="just"/>
            <a:endParaRPr lang="tr-TR" dirty="0" smtClean="0"/>
          </a:p>
        </p:txBody>
      </p:sp>
      <p:sp>
        <p:nvSpPr>
          <p:cNvPr id="10" name="İçerik Yer Tutucusu 4"/>
          <p:cNvSpPr txBox="1">
            <a:spLocks/>
          </p:cNvSpPr>
          <p:nvPr/>
        </p:nvSpPr>
        <p:spPr>
          <a:xfrm>
            <a:off x="7562508" y="2458388"/>
            <a:ext cx="3620604" cy="3574547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1800" dirty="0" smtClean="0"/>
              <a:t>Prof. Dr. Ertan YANIKOĞLU</a:t>
            </a:r>
          </a:p>
          <a:p>
            <a:pPr lvl="1" algn="just"/>
            <a:r>
              <a:rPr lang="tr-TR" sz="1400" dirty="0" smtClean="0"/>
              <a:t>Elektrik-Elektronik Mühendisliği </a:t>
            </a:r>
          </a:p>
          <a:p>
            <a:pPr algn="just"/>
            <a:r>
              <a:rPr lang="tr-TR" sz="1800" dirty="0" smtClean="0"/>
              <a:t>Doç. Dr. </a:t>
            </a:r>
            <a:r>
              <a:rPr lang="tr-TR" sz="1800" dirty="0" err="1" smtClean="0"/>
              <a:t>Taki</a:t>
            </a:r>
            <a:r>
              <a:rPr lang="tr-TR" sz="1800" dirty="0" smtClean="0"/>
              <a:t> DEMİR</a:t>
            </a:r>
          </a:p>
          <a:p>
            <a:pPr lvl="1" algn="just"/>
            <a:r>
              <a:rPr lang="tr-TR" sz="1400" dirty="0" smtClean="0"/>
              <a:t>Gıda Mühendisliği</a:t>
            </a:r>
          </a:p>
          <a:p>
            <a:pPr algn="just"/>
            <a:r>
              <a:rPr lang="tr-TR" sz="1800" dirty="0" smtClean="0"/>
              <a:t>Dr. </a:t>
            </a:r>
            <a:r>
              <a:rPr lang="tr-TR" sz="1800" dirty="0" err="1" smtClean="0"/>
              <a:t>Öğr</a:t>
            </a:r>
            <a:r>
              <a:rPr lang="tr-TR" sz="1800" dirty="0" smtClean="0"/>
              <a:t>. Üyesi Türker Fedai </a:t>
            </a:r>
            <a:r>
              <a:rPr lang="tr-TR" sz="1800" dirty="0"/>
              <a:t>ÇAVUŞ (Müdür Yrd</a:t>
            </a:r>
            <a:r>
              <a:rPr lang="tr-TR" sz="1800" dirty="0" smtClean="0"/>
              <a:t>.)</a:t>
            </a:r>
          </a:p>
          <a:p>
            <a:pPr lvl="1" algn="just"/>
            <a:r>
              <a:rPr lang="tr-TR" sz="1400" dirty="0"/>
              <a:t>Elektrik-Elektronik Mühendisliği </a:t>
            </a: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4051843" y="2102066"/>
            <a:ext cx="3378971" cy="35632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u="sng" dirty="0" smtClean="0"/>
              <a:t>Sosyal Bilimler</a:t>
            </a:r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7767405" y="2102066"/>
            <a:ext cx="3378971" cy="35632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u="sng" dirty="0" smtClean="0"/>
              <a:t>Fen Bilimleri</a:t>
            </a:r>
          </a:p>
        </p:txBody>
      </p:sp>
    </p:spTree>
    <p:extLst>
      <p:ext uri="{BB962C8B-B14F-4D97-AF65-F5344CB8AC3E}">
        <p14:creationId xmlns:p14="http://schemas.microsoft.com/office/powerpoint/2010/main" val="130149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TÜRKMER</a:t>
            </a:r>
            <a:br>
              <a:rPr lang="tr-TR" dirty="0"/>
            </a:br>
            <a:r>
              <a:rPr lang="tr-TR" dirty="0" smtClean="0"/>
              <a:t>2018-2019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17 Kasım 2018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3805023" y="3571296"/>
            <a:ext cx="3474720" cy="1701950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dirty="0"/>
              <a:t>Azerbaycan Bakü Devlet İktisat Üniversitesi'nde Azerbaycan-Türkiye </a:t>
            </a:r>
            <a:r>
              <a:rPr lang="tr-TR" dirty="0" smtClean="0"/>
              <a:t>«Yükseköğretimde </a:t>
            </a:r>
            <a:r>
              <a:rPr lang="tr-TR" dirty="0"/>
              <a:t>Yeni İşbirliği </a:t>
            </a:r>
            <a:r>
              <a:rPr lang="tr-TR" dirty="0" smtClean="0"/>
              <a:t>Arayışları» </a:t>
            </a:r>
            <a:r>
              <a:rPr lang="tr-TR" dirty="0"/>
              <a:t>Paneli gerçekleştirildi.</a:t>
            </a:r>
          </a:p>
        </p:txBody>
      </p:sp>
      <p:sp>
        <p:nvSpPr>
          <p:cNvPr id="6" name="Metin Yer Tutucusu 5"/>
          <p:cNvSpPr>
            <a:spLocks noGrp="1"/>
          </p:cNvSpPr>
          <p:nvPr>
            <p:ph type="body" sz="quarter" idx="3"/>
          </p:nvPr>
        </p:nvSpPr>
        <p:spPr>
          <a:xfrm>
            <a:off x="8222118" y="1023586"/>
            <a:ext cx="3474720" cy="813171"/>
          </a:xfrm>
        </p:spPr>
        <p:txBody>
          <a:bodyPr/>
          <a:lstStyle/>
          <a:p>
            <a:r>
              <a:rPr lang="tr-TR" dirty="0"/>
              <a:t>18 Kasım 2018</a:t>
            </a:r>
          </a:p>
        </p:txBody>
      </p:sp>
      <p:sp>
        <p:nvSpPr>
          <p:cNvPr id="7" name="İçerik Yer Tutucusu 6"/>
          <p:cNvSpPr>
            <a:spLocks noGrp="1"/>
          </p:cNvSpPr>
          <p:nvPr>
            <p:ph sz="quarter" idx="4"/>
          </p:nvPr>
        </p:nvSpPr>
        <p:spPr>
          <a:xfrm>
            <a:off x="7884366" y="3496125"/>
            <a:ext cx="3474720" cy="2517496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dirty="0"/>
              <a:t>Azerbaycan Bakü Atatürk Lisesi'nde TÜRKMER Müdür Yardımcısı Doç. Dr. Suat KOL ve TÜRKMER Danışma Kurulu üyesi Doç. Dr. Hüseyin Çalışkan tarafından, okul öğretmenlerine </a:t>
            </a:r>
            <a:r>
              <a:rPr lang="tr-TR" dirty="0" smtClean="0"/>
              <a:t>«Eğitimde </a:t>
            </a:r>
            <a:r>
              <a:rPr lang="tr-TR" dirty="0"/>
              <a:t>Çağdaş </a:t>
            </a:r>
            <a:r>
              <a:rPr lang="tr-TR" dirty="0" smtClean="0"/>
              <a:t>Gelişmeler» </a:t>
            </a:r>
            <a:r>
              <a:rPr lang="tr-TR" dirty="0"/>
              <a:t>Semineri verildi</a:t>
            </a: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3867912" y="774442"/>
            <a:ext cx="7315200" cy="35632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u="sng" dirty="0" smtClean="0"/>
              <a:t>Faaliyetlerimiz / Uluslararası İşbirliği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18" y="1930936"/>
            <a:ext cx="2187146" cy="164036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023" y="1930936"/>
            <a:ext cx="3497699" cy="16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11 Aralık 2018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 algn="just"/>
            <a:r>
              <a:rPr lang="tr-TR" dirty="0"/>
              <a:t>Sakarya Üniversitesi'nde TÜRKSOY </a:t>
            </a:r>
            <a:r>
              <a:rPr lang="tr-TR" dirty="0" smtClean="0"/>
              <a:t>Genel Sekreter Yardımcısı </a:t>
            </a:r>
            <a:r>
              <a:rPr lang="tr-TR" dirty="0"/>
              <a:t>Prof. Dr. Fırat PURTAŞ, Kırgızistan Enformasyon Bakanlığı'ndan </a:t>
            </a:r>
            <a:r>
              <a:rPr lang="tr-TR" dirty="0" err="1"/>
              <a:t>Kojegeldi</a:t>
            </a:r>
            <a:r>
              <a:rPr lang="tr-TR" dirty="0"/>
              <a:t> </a:t>
            </a:r>
            <a:r>
              <a:rPr lang="tr-TR" dirty="0" err="1"/>
              <a:t>Kuluyev</a:t>
            </a:r>
            <a:r>
              <a:rPr lang="tr-TR" dirty="0"/>
              <a:t>, Dicle Üniversitesi’nden Doç. Dr. </a:t>
            </a:r>
            <a:r>
              <a:rPr lang="tr-TR" dirty="0" err="1"/>
              <a:t>Caştegin</a:t>
            </a:r>
            <a:r>
              <a:rPr lang="tr-TR" dirty="0"/>
              <a:t> </a:t>
            </a:r>
            <a:r>
              <a:rPr lang="tr-TR" dirty="0" err="1"/>
              <a:t>Turgunbayer</a:t>
            </a:r>
            <a:r>
              <a:rPr lang="tr-TR" dirty="0"/>
              <a:t> ve Kastamonu Üniversitesi’nden Prof. Dr. Orhan Söylemez ve Dr. Samet </a:t>
            </a:r>
            <a:r>
              <a:rPr lang="tr-TR" dirty="0" err="1"/>
              <a:t>Azap’ın</a:t>
            </a:r>
            <a:r>
              <a:rPr lang="tr-TR" dirty="0"/>
              <a:t> katılımıyla </a:t>
            </a:r>
            <a:r>
              <a:rPr lang="tr-TR" dirty="0" smtClean="0"/>
              <a:t>«Doğumunun </a:t>
            </a:r>
            <a:r>
              <a:rPr lang="tr-TR" dirty="0"/>
              <a:t>90. Yılında Cengiz </a:t>
            </a:r>
            <a:r>
              <a:rPr lang="tr-TR" dirty="0" smtClean="0"/>
              <a:t>Aytmatov» </a:t>
            </a:r>
            <a:r>
              <a:rPr lang="tr-TR" dirty="0"/>
              <a:t>Paneli gerçekleştirildi.</a:t>
            </a:r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38" y="2403307"/>
            <a:ext cx="3475037" cy="2457786"/>
          </a:xfrm>
        </p:spPr>
      </p:pic>
      <p:sp>
        <p:nvSpPr>
          <p:cNvPr id="9" name="İçerik Yer Tutucusu 2"/>
          <p:cNvSpPr txBox="1">
            <a:spLocks/>
          </p:cNvSpPr>
          <p:nvPr/>
        </p:nvSpPr>
        <p:spPr>
          <a:xfrm>
            <a:off x="3867912" y="774442"/>
            <a:ext cx="7315200" cy="35632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u="sng" dirty="0" smtClean="0"/>
              <a:t>Faaliyetlerimiz / Konferanslar</a:t>
            </a:r>
          </a:p>
        </p:txBody>
      </p:sp>
      <p:sp>
        <p:nvSpPr>
          <p:cNvPr id="10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TÜRKMER</a:t>
            </a:r>
            <a:br>
              <a:rPr lang="tr-TR" dirty="0"/>
            </a:br>
            <a:r>
              <a:rPr lang="tr-TR" dirty="0"/>
              <a:t>2018-2019</a:t>
            </a:r>
          </a:p>
        </p:txBody>
      </p:sp>
    </p:spTree>
    <p:extLst>
      <p:ext uri="{BB962C8B-B14F-4D97-AF65-F5344CB8AC3E}">
        <p14:creationId xmlns:p14="http://schemas.microsoft.com/office/powerpoint/2010/main" val="48171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TÜRKMER</a:t>
            </a:r>
            <a:br>
              <a:rPr lang="tr-TR" dirty="0"/>
            </a:br>
            <a:r>
              <a:rPr lang="tr-TR" dirty="0"/>
              <a:t>2018-2019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21 Mart 2019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 algn="just"/>
            <a:r>
              <a:rPr lang="tr-TR" dirty="0"/>
              <a:t>Sakarya </a:t>
            </a:r>
            <a:r>
              <a:rPr lang="tr-TR" dirty="0" err="1"/>
              <a:t>Arifiye</a:t>
            </a:r>
            <a:r>
              <a:rPr lang="tr-TR" dirty="0"/>
              <a:t> Prof. Dr. Osman Öztürk İmam Hatip Ortaokulu'nda </a:t>
            </a:r>
            <a:r>
              <a:rPr lang="tr-TR" dirty="0" smtClean="0"/>
              <a:t>«Türk </a:t>
            </a:r>
            <a:r>
              <a:rPr lang="tr-TR" dirty="0"/>
              <a:t>Dünyası Haftası ve Nevruz Bayramı </a:t>
            </a:r>
            <a:r>
              <a:rPr lang="tr-TR" dirty="0" smtClean="0"/>
              <a:t>Kutlaması» </a:t>
            </a:r>
            <a:r>
              <a:rPr lang="tr-TR" dirty="0"/>
              <a:t>gerçekleştirildi</a:t>
            </a:r>
            <a:r>
              <a:rPr lang="tr-TR" dirty="0" smtClean="0"/>
              <a:t>.</a:t>
            </a:r>
          </a:p>
          <a:p>
            <a:pPr lvl="0" algn="just"/>
            <a:endParaRPr lang="tr-TR" dirty="0" smtClean="0"/>
          </a:p>
          <a:p>
            <a:pPr lvl="1" algn="r"/>
            <a:r>
              <a:rPr lang="tr-TR" dirty="0" smtClean="0"/>
              <a:t>Bu etkinlik, Sakarya İl Milli Eğitim Müdürlüğü ve İl Kültür Müdürlüğü ile ortaklaşa gerçekleştirilmiştir.</a:t>
            </a:r>
            <a:endParaRPr lang="tr-TR" dirty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3867912" y="774442"/>
            <a:ext cx="7315200" cy="35632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u="sng" dirty="0" smtClean="0"/>
              <a:t>Faaliyetlerimiz / Üniversite-Kent Entegrasyonu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342" y="1930936"/>
            <a:ext cx="2310714" cy="153951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632" y="3991766"/>
            <a:ext cx="2259683" cy="1505514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206" y="2886507"/>
            <a:ext cx="2344879" cy="15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6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TÜRKMER</a:t>
            </a:r>
            <a:br>
              <a:rPr lang="tr-TR" dirty="0"/>
            </a:br>
            <a:r>
              <a:rPr lang="tr-TR" dirty="0"/>
              <a:t>2018-2019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8 Mayıs 2019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 algn="just"/>
            <a:r>
              <a:rPr lang="tr-TR" dirty="0"/>
              <a:t>Sakarya Üniversitesi'nde Prof. Dr. Mehmet </a:t>
            </a:r>
            <a:r>
              <a:rPr lang="tr-TR" dirty="0" err="1"/>
              <a:t>Alpargu'nun</a:t>
            </a:r>
            <a:r>
              <a:rPr lang="tr-TR" dirty="0"/>
              <a:t> konuşmacı olarak katıldığı </a:t>
            </a:r>
            <a:r>
              <a:rPr lang="tr-TR" dirty="0" smtClean="0"/>
              <a:t>«Türkistan'ın </a:t>
            </a:r>
            <a:r>
              <a:rPr lang="tr-TR" dirty="0"/>
              <a:t>Kültür Hayatından Notlar </a:t>
            </a:r>
            <a:r>
              <a:rPr lang="tr-TR" dirty="0" smtClean="0"/>
              <a:t>Konferansı» </a:t>
            </a:r>
            <a:r>
              <a:rPr lang="tr-TR" dirty="0"/>
              <a:t>düzenlendi.</a:t>
            </a: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238" y="924513"/>
            <a:ext cx="3556230" cy="5029783"/>
          </a:xfrm>
        </p:spPr>
      </p:pic>
      <p:sp>
        <p:nvSpPr>
          <p:cNvPr id="10" name="İçerik Yer Tutucusu 2"/>
          <p:cNvSpPr txBox="1">
            <a:spLocks/>
          </p:cNvSpPr>
          <p:nvPr/>
        </p:nvSpPr>
        <p:spPr>
          <a:xfrm>
            <a:off x="3867912" y="774442"/>
            <a:ext cx="7315200" cy="35632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u="sng" dirty="0" smtClean="0"/>
              <a:t>Faaliyetlerimiz / Konferanslar</a:t>
            </a:r>
          </a:p>
        </p:txBody>
      </p:sp>
    </p:spTree>
    <p:extLst>
      <p:ext uri="{BB962C8B-B14F-4D97-AF65-F5344CB8AC3E}">
        <p14:creationId xmlns:p14="http://schemas.microsoft.com/office/powerpoint/2010/main" val="36621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Çerçev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